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BBF5558_46BFEDD5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94" r:id="rId3"/>
    <p:sldId id="311" r:id="rId4"/>
    <p:sldId id="2076136792" r:id="rId5"/>
    <p:sldId id="267" r:id="rId6"/>
    <p:sldId id="2103813178" r:id="rId7"/>
    <p:sldId id="2103813191" r:id="rId8"/>
    <p:sldId id="2103813173" r:id="rId9"/>
    <p:sldId id="284" r:id="rId10"/>
    <p:sldId id="288" r:id="rId11"/>
    <p:sldId id="295" r:id="rId12"/>
    <p:sldId id="301" r:id="rId13"/>
    <p:sldId id="296" r:id="rId14"/>
    <p:sldId id="297" r:id="rId15"/>
    <p:sldId id="299" r:id="rId16"/>
    <p:sldId id="302" r:id="rId17"/>
    <p:sldId id="303" r:id="rId18"/>
    <p:sldId id="304" r:id="rId19"/>
    <p:sldId id="305" r:id="rId20"/>
    <p:sldId id="306" r:id="rId21"/>
    <p:sldId id="307" r:id="rId22"/>
    <p:sldId id="309" r:id="rId23"/>
    <p:sldId id="308" r:id="rId24"/>
    <p:sldId id="310" r:id="rId25"/>
    <p:sldId id="315" r:id="rId26"/>
    <p:sldId id="313" r:id="rId27"/>
    <p:sldId id="319" r:id="rId28"/>
    <p:sldId id="317" r:id="rId29"/>
    <p:sldId id="318" r:id="rId30"/>
    <p:sldId id="320" r:id="rId31"/>
    <p:sldId id="321" r:id="rId32"/>
    <p:sldId id="323" r:id="rId33"/>
    <p:sldId id="324" r:id="rId34"/>
    <p:sldId id="325" r:id="rId35"/>
    <p:sldId id="326" r:id="rId36"/>
    <p:sldId id="2103813193" r:id="rId37"/>
    <p:sldId id="330" r:id="rId38"/>
    <p:sldId id="333" r:id="rId39"/>
    <p:sldId id="334" r:id="rId40"/>
    <p:sldId id="335" r:id="rId41"/>
    <p:sldId id="336" r:id="rId42"/>
    <p:sldId id="2076136786" r:id="rId43"/>
    <p:sldId id="2076136787" r:id="rId44"/>
    <p:sldId id="2076136788" r:id="rId45"/>
    <p:sldId id="337" r:id="rId46"/>
    <p:sldId id="338" r:id="rId47"/>
    <p:sldId id="339" r:id="rId48"/>
    <p:sldId id="286" r:id="rId49"/>
    <p:sldId id="282" r:id="rId50"/>
    <p:sldId id="272" r:id="rId51"/>
    <p:sldId id="278" r:id="rId52"/>
    <p:sldId id="292" r:id="rId53"/>
    <p:sldId id="275" r:id="rId54"/>
    <p:sldId id="341" r:id="rId55"/>
    <p:sldId id="344" r:id="rId56"/>
    <p:sldId id="257" r:id="rId57"/>
    <p:sldId id="258" r:id="rId58"/>
    <p:sldId id="2103813194" r:id="rId59"/>
    <p:sldId id="2103813195" r:id="rId60"/>
    <p:sldId id="268" r:id="rId61"/>
    <p:sldId id="269" r:id="rId62"/>
    <p:sldId id="271" r:id="rId63"/>
    <p:sldId id="2103813192" r:id="rId64"/>
    <p:sldId id="343" r:id="rId65"/>
    <p:sldId id="340" r:id="rId66"/>
    <p:sldId id="342" r:id="rId67"/>
    <p:sldId id="280" r:id="rId68"/>
    <p:sldId id="2076136784" r:id="rId69"/>
    <p:sldId id="4390" r:id="rId70"/>
    <p:sldId id="2076136781" r:id="rId71"/>
    <p:sldId id="2076136780" r:id="rId72"/>
    <p:sldId id="259" r:id="rId7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2076136792"/>
            <p14:sldId id="267"/>
            <p14:sldId id="2103813178"/>
            <p14:sldId id="2103813191"/>
            <p14:sldId id="2103813173"/>
            <p14:sldId id="284"/>
            <p14:sldId id="288"/>
            <p14:sldId id="295"/>
            <p14:sldId id="301"/>
            <p14:sldId id="296"/>
            <p14:sldId id="297"/>
            <p14:sldId id="299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2103813193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57"/>
            <p14:sldId id="258"/>
            <p14:sldId id="2103813194"/>
            <p14:sldId id="2103813195"/>
            <p14:sldId id="268"/>
            <p14:sldId id="269"/>
            <p14:sldId id="271"/>
            <p14:sldId id="2103813192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E6A53-8D08-D4BD-BFFC-4AC065F892C6}" name="Pawlowsky Mathias HTD-A" initials="PH" userId="S::mathias.pawlowsky@axpo.com::adfeab72-7d9c-4e19-a21b-6781b139b7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160" d="100"/>
          <a:sy n="160" d="100"/>
        </p:scale>
        <p:origin x="3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79" Type="http://schemas.microsoft.com/office/2018/10/relationships/authors" Target="author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36-456E-B32C-0757F6331FA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F36-456E-B32C-0757F6331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Sheet1!$H$10:$H$11</c:f>
              <c:strCache>
                <c:ptCount val="2"/>
                <c:pt idx="0">
                  <c:v> Power Plants </c:v>
                </c:pt>
                <c:pt idx="1">
                  <c:v> Locations </c:v>
                </c:pt>
              </c:strCache>
            </c:strRef>
          </c:cat>
          <c:val>
            <c:numRef>
              <c:f>Sheet1!$I$10:$I$11</c:f>
              <c:numCache>
                <c:formatCode>_ * #,##0_ ;_ * \-#,##0_ ;_ * "-"??_ ;_ @_ 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6-456E-B32C-0757F6331F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24124687"/>
        <c:axId val="2124125103"/>
      </c:barChart>
      <c:catAx>
        <c:axId val="21241246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5103"/>
        <c:crosses val="autoZero"/>
        <c:auto val="1"/>
        <c:lblAlgn val="ctr"/>
        <c:lblOffset val="100"/>
        <c:noMultiLvlLbl val="0"/>
      </c:catAx>
      <c:valAx>
        <c:axId val="212412510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DE-41E1-A954-DB9DACCDA49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CDE-41E1-A954-DB9DACCDA4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Sheet1!$H$10:$H$12</c:f>
              <c:strCache>
                <c:ptCount val="3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</c:strCache>
            </c:strRef>
          </c:cat>
          <c:val>
            <c:numRef>
              <c:f>Sheet1!$I$10:$I$12</c:f>
              <c:numCache>
                <c:formatCode>_ * #,##0_ ;_ * \-#,##0_ ;_ * "-"??_ ;_ @_ 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E-41E1-A954-DB9DACCDA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127295"/>
        <c:axId val="101124383"/>
      </c:barChart>
      <c:catAx>
        <c:axId val="1011272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4383"/>
        <c:crosses val="autoZero"/>
        <c:auto val="1"/>
        <c:lblAlgn val="ctr"/>
        <c:lblOffset val="100"/>
        <c:noMultiLvlLbl val="0"/>
      </c:catAx>
      <c:valAx>
        <c:axId val="10112438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D8D-48E0-B834-D05E6791FB1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D8D-48E0-B834-D05E6791FB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Sheet1!$H$10:$H$13</c:f>
              <c:strCache>
                <c:ptCount val="4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  <c:pt idx="3">
                  <c:v> Events per day </c:v>
                </c:pt>
              </c:strCache>
            </c:strRef>
          </c:cat>
          <c:val>
            <c:numRef>
              <c:f>Sheet1!$I$10:$I$13</c:f>
              <c:numCache>
                <c:formatCode>_ * #,##0_ ;_ * \-#,##0_ ;_ * "-"??_ ;_ @_ 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  <c:pt idx="3">
                  <c:v>40000000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8D-48E0-B834-D05E6791F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axId val="93169119"/>
        <c:axId val="93169951"/>
      </c:barChart>
      <c:catAx>
        <c:axId val="9316911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951"/>
        <c:crosses val="autoZero"/>
        <c:auto val="1"/>
        <c:lblAlgn val="ctr"/>
        <c:lblOffset val="100"/>
        <c:noMultiLvlLbl val="0"/>
      </c:catAx>
      <c:valAx>
        <c:axId val="93169951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BBF5558_46BFED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813633-89E0-474C-BE8A-9B5029C31B91}" authorId="{D78E6A53-8D08-D4BD-BFFC-4AC065F892C6}" status="resolved" created="2022-05-05T08:27:43.8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3074" creationId="{6673D16F-126D-434F-9699-4F75C14192E4}"/>
    </ac:deMkLst>
    <p188:txBody>
      <a:bodyPr/>
      <a:lstStyle/>
      <a:p>
        <a:r>
          <a:rPr lang="en-US"/>
          <a:t>RWE können wir da leider glaub nicht zeigen. Brauchen wir ein neues Bild oder reicht Mapragg?</a:t>
        </a:r>
      </a:p>
    </p188:txBody>
  </p188:cm>
  <p188:cm id="{B633D29C-2E83-4D36-BA9C-61FD2A211502}" authorId="{D78E6A53-8D08-D4BD-BFFC-4AC065F892C6}" status="resolved" created="2022-05-06T15:02:17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12" creationId="{A58F2575-6EBC-44D8-A93D-9EB9C2D73621}"/>
    </ac:deMkLst>
    <p188:txBody>
      <a:bodyPr/>
      <a:lstStyle/>
      <a:p>
        <a:r>
          <a:rPr lang="en-US"/>
          <a:t>wollen wir reference data hier weglassen? Ist für mich eher ein Implementationsdetail. Wenn wir es weglassen, haben wir diesen schönen graden Pfeil vom Edge ins Web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H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r>
              <a:rPr lang="de-CH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r>
              <a:rPr lang="de-CH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de-CH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9692-3B50-4059-A45B-0AA189F3E912}" type="slidenum">
              <a:rPr lang="en-CH" smtClean="0"/>
              <a:t>60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92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7BBF5558_46BFEDD5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incremental-refresh-configure#convert-datetime-to-integer" TargetMode="External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1.jpeg"/><Relationship Id="rId7" Type="http://schemas.openxmlformats.org/officeDocument/2006/relationships/chart" Target="../charts/char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9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tiff"/><Relationship Id="rId9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IoT Solution/Smart Start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28.07.2022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7021-7B00-D66C-2628-B20C26EE0320}"/>
              </a:ext>
            </a:extLst>
          </p:cNvPr>
          <p:cNvSpPr txBox="1"/>
          <p:nvPr/>
        </p:nvSpPr>
        <p:spPr>
          <a:xfrm>
            <a:off x="898464" y="1408386"/>
            <a:ext cx="1057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https://github.com/meinradweiss/Azure4IoTSmartStart2Public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A8F1-3A1D-D89C-4BD7-F7509677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0" y="1896930"/>
            <a:ext cx="5088809" cy="459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07C59-10F5-C959-C4DE-B7459ADA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63" y="1819489"/>
            <a:ext cx="1747850" cy="50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51EBC-57E8-A73A-8B33-17108429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86" y="2861392"/>
            <a:ext cx="3219474" cy="133351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0DB7A5-0800-9875-F05E-F5212967B8C7}"/>
              </a:ext>
            </a:extLst>
          </p:cNvPr>
          <p:cNvCxnSpPr/>
          <p:nvPr/>
        </p:nvCxnSpPr>
        <p:spPr>
          <a:xfrm>
            <a:off x="2992405" y="2053457"/>
            <a:ext cx="369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6CA4D-DBF8-523B-08EA-AEF6584F4632}"/>
              </a:ext>
            </a:extLst>
          </p:cNvPr>
          <p:cNvCxnSpPr>
            <a:cxnSpLocks/>
          </p:cNvCxnSpPr>
          <p:nvPr/>
        </p:nvCxnSpPr>
        <p:spPr>
          <a:xfrm>
            <a:off x="4100052" y="2242114"/>
            <a:ext cx="2777613" cy="157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0CAFFE-DED6-BA36-FFA7-C1E44A5CBCF7}"/>
              </a:ext>
            </a:extLst>
          </p:cNvPr>
          <p:cNvCxnSpPr>
            <a:cxnSpLocks/>
          </p:cNvCxnSpPr>
          <p:nvPr/>
        </p:nvCxnSpPr>
        <p:spPr>
          <a:xfrm flipV="1">
            <a:off x="4640826" y="4026002"/>
            <a:ext cx="2275037" cy="4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4F574-2266-14C5-BAB1-207BC1C1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7" y="1926146"/>
            <a:ext cx="11010487" cy="422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F0944-9D4C-AD63-4F03-303C8991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03" y="176946"/>
            <a:ext cx="3482901" cy="23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D0785-0A88-3B57-123E-E4458149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839"/>
            <a:ext cx="7606192" cy="50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Using a ‘managed identity’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Using SQL Server Logins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4333048"/>
            <a:ext cx="1124699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password2 9fdKJ85$nlNv3049jsKK#'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7" y="2463591"/>
            <a:ext cx="10709983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        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History, 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54353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Raspberry Pi web simulator</a:t>
            </a:r>
          </a:p>
          <a:p>
            <a:r>
              <a:rPr lang="en-US" sz="1400" b="1" dirty="0"/>
              <a:t>Configure simulator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it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26" name="Picture 2" descr="Overview of Pi online simulator">
            <a:extLst>
              <a:ext uri="{FF2B5EF4-FFF2-40B4-BE49-F238E27FC236}">
                <a16:creationId xmlns:a16="http://schemas.microsoft.com/office/drawing/2014/main" id="{056544AA-C13D-6E14-D3CE-66A1758CC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32" y="1426978"/>
            <a:ext cx="3843947" cy="1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3"/>
          <a:stretch/>
        </p:blipFill>
        <p:spPr bwMode="auto">
          <a:xfrm>
            <a:off x="9839739" y="0"/>
            <a:ext cx="2352261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ADC86-5D97-C7ED-D849-B6156F837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6260" y="251684"/>
            <a:ext cx="581795" cy="4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Stream</a:t>
            </a:r>
            <a:br>
              <a:rPr lang="en-US" sz="1400"/>
            </a:br>
            <a:r>
              <a:rPr lang="en-US" sz="140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SQL </a:t>
            </a:r>
            <a:br>
              <a:rPr lang="en-US" sz="1400"/>
            </a:br>
            <a:r>
              <a:rPr lang="en-US" sz="140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</a:t>
            </a:r>
          </a:p>
          <a:p>
            <a:pPr algn="ctr"/>
            <a:r>
              <a:rPr lang="en-US" sz="1400"/>
              <a:t>Machine</a:t>
            </a:r>
          </a:p>
          <a:p>
            <a:pPr algn="ctr"/>
            <a:r>
              <a:rPr lang="en-US" sz="1400"/>
              <a:t>Learning</a:t>
            </a:r>
          </a:p>
          <a:p>
            <a:pPr algn="ctr"/>
            <a:r>
              <a:rPr lang="en-US" sz="1400"/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Web </a:t>
            </a:r>
          </a:p>
          <a:p>
            <a:pPr algn="ctr"/>
            <a:r>
              <a:rPr lang="en-US" sz="1400"/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Third</a:t>
            </a:r>
          </a:p>
          <a:p>
            <a:pPr algn="ctr"/>
            <a:r>
              <a:rPr lang="en-US" sz="1400"/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pic>
        <p:nvPicPr>
          <p:cNvPr id="48132" name="Picture 4" descr="Types of Hydropower Plants | Department of Energy">
            <a:extLst>
              <a:ext uri="{FF2B5EF4-FFF2-40B4-BE49-F238E27FC236}">
                <a16:creationId xmlns:a16="http://schemas.microsoft.com/office/drawing/2014/main" id="{A5F06391-368A-9743-FFBD-33B7B5FF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38200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833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849281"/>
            <a:ext cx="110431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277637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3437735" y="5514115"/>
            <a:ext cx="128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19000101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19000101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F0E071-E514-407A-BF12-6A9CC29C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7" y="1352363"/>
            <a:ext cx="2755972" cy="1658355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17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   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20211201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20211231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20211214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20211214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93BA2D-6CB1-FDC9-0E2D-4D64257EC02B}"/>
              </a:ext>
            </a:extLst>
          </p:cNvPr>
          <p:cNvSpPr/>
          <p:nvPr/>
        </p:nvSpPr>
        <p:spPr>
          <a:xfrm>
            <a:off x="3816926" y="2369489"/>
            <a:ext cx="4742941" cy="340713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47000B6-B9D5-D03E-02C0-5D374B8FA6E5}"/>
              </a:ext>
            </a:extLst>
          </p:cNvPr>
          <p:cNvSpPr/>
          <p:nvPr/>
        </p:nvSpPr>
        <p:spPr>
          <a:xfrm>
            <a:off x="1221307" y="2633367"/>
            <a:ext cx="2235402" cy="27075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44CC93-077B-4F21-B211-6D4244E3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(Telemetry) Data Using Power BI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ED7A8-0BDF-515F-9EA1-B834FF10C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9" t="2175" r="5258" b="4129"/>
          <a:stretch/>
        </p:blipFill>
        <p:spPr>
          <a:xfrm>
            <a:off x="1618890" y="2910431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AA49A-5D98-C63B-984F-FBF673727CA9}"/>
              </a:ext>
            </a:extLst>
          </p:cNvPr>
          <p:cNvGrpSpPr/>
          <p:nvPr/>
        </p:nvGrpSpPr>
        <p:grpSpPr>
          <a:xfrm>
            <a:off x="8735293" y="2433589"/>
            <a:ext cx="1830994" cy="2707480"/>
            <a:chOff x="5394153" y="3485502"/>
            <a:chExt cx="1830994" cy="2707480"/>
          </a:xfrm>
        </p:grpSpPr>
        <p:pic>
          <p:nvPicPr>
            <p:cNvPr id="1028" name="Picture 4" descr="Data-Driven Decisions with Power BI | Coursera">
              <a:extLst>
                <a:ext uri="{FF2B5EF4-FFF2-40B4-BE49-F238E27FC236}">
                  <a16:creationId xmlns:a16="http://schemas.microsoft.com/office/drawing/2014/main" id="{1A3073BE-4B42-DCDE-C8D0-FBDC232E4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53" y="3485502"/>
              <a:ext cx="1655568" cy="165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hange Impact Analysis for Power BI">
              <a:extLst>
                <a:ext uri="{FF2B5EF4-FFF2-40B4-BE49-F238E27FC236}">
                  <a16:creationId xmlns:a16="http://schemas.microsoft.com/office/drawing/2014/main" id="{E1B695F7-51FC-A2A6-8087-9B998301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353" y="4759188"/>
              <a:ext cx="1433794" cy="14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DAF4D4-697C-EC49-2599-42F5E1217B9D}"/>
              </a:ext>
            </a:extLst>
          </p:cNvPr>
          <p:cNvSpPr txBox="1"/>
          <p:nvPr/>
        </p:nvSpPr>
        <p:spPr>
          <a:xfrm>
            <a:off x="1530927" y="5500255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Database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37D8C-00E7-AFA6-306B-CC93DEA5B336}"/>
              </a:ext>
            </a:extLst>
          </p:cNvPr>
          <p:cNvSpPr txBox="1"/>
          <p:nvPr/>
        </p:nvSpPr>
        <p:spPr>
          <a:xfrm>
            <a:off x="9362031" y="5424718"/>
            <a:ext cx="106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Dataset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20A07-C3DB-5819-9204-36EF645FB91D}"/>
              </a:ext>
            </a:extLst>
          </p:cNvPr>
          <p:cNvSpPr txBox="1"/>
          <p:nvPr/>
        </p:nvSpPr>
        <p:spPr>
          <a:xfrm>
            <a:off x="3961638" y="3350493"/>
            <a:ext cx="44535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Import data</a:t>
            </a:r>
          </a:p>
          <a:p>
            <a:pPr marL="342900" indent="-342900">
              <a:buAutoNum type="arabicPeriod"/>
            </a:pPr>
            <a:r>
              <a:rPr lang="en-US" dirty="0"/>
              <a:t>Hybrid mode</a:t>
            </a:r>
          </a:p>
          <a:p>
            <a:pPr marL="342900" indent="-342900">
              <a:buAutoNum type="arabicPeriod"/>
            </a:pPr>
            <a:r>
              <a:rPr lang="en-US" dirty="0"/>
              <a:t>Direct query mode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Partition elimination table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Moving window function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59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2B7D-C717-4B6F-2495-261306DB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</a:t>
            </a:r>
            <a:endParaRPr lang="en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E7ACA-104A-58B8-8629-94866C1C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7" y="1517140"/>
            <a:ext cx="5968473" cy="43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5AC4F-AA9A-0417-886F-EFF6CFB0C5DD}"/>
              </a:ext>
            </a:extLst>
          </p:cNvPr>
          <p:cNvSpPr txBox="1"/>
          <p:nvPr/>
        </p:nvSpPr>
        <p:spPr>
          <a:xfrm>
            <a:off x="6708779" y="1836705"/>
            <a:ext cx="517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Hybrid tables are very efficient</a:t>
            </a:r>
            <a:br>
              <a:rPr lang="en-US" sz="2400" dirty="0"/>
            </a:br>
            <a:r>
              <a:rPr lang="en-US" sz="2400" dirty="0"/>
              <a:t>if partition elimination can be used</a:t>
            </a:r>
            <a:br>
              <a:rPr lang="en-US" sz="2400" dirty="0"/>
            </a:br>
            <a:r>
              <a:rPr lang="en-US" sz="2400" dirty="0"/>
              <a:t>on the SQL Server side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partition key in the </a:t>
            </a:r>
            <a:br>
              <a:rPr lang="en-US" sz="2400" dirty="0"/>
            </a:br>
            <a:r>
              <a:rPr lang="en-US" sz="2400" dirty="0"/>
              <a:t>[Core].[Measurement] table </a:t>
            </a:r>
            <a:br>
              <a:rPr lang="en-US" sz="2400" dirty="0"/>
            </a:br>
            <a:r>
              <a:rPr lang="en-US" sz="2400" dirty="0"/>
              <a:t>is based on an INT column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Power BI expects a column of </a:t>
            </a:r>
            <a:br>
              <a:rPr lang="en-US" sz="2400" dirty="0"/>
            </a:br>
            <a:r>
              <a:rPr lang="en-US" sz="2400" dirty="0"/>
              <a:t>the type “</a:t>
            </a:r>
            <a:r>
              <a:rPr lang="en-US" sz="2400" dirty="0" err="1"/>
              <a:t>DateTime</a:t>
            </a:r>
            <a:r>
              <a:rPr lang="en-US" sz="2400" dirty="0"/>
              <a:t>”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Conversion can be implemented</a:t>
            </a:r>
            <a:br>
              <a:rPr lang="en-US" sz="2400" dirty="0"/>
            </a:br>
            <a:r>
              <a:rPr lang="en-US" sz="2400" dirty="0"/>
              <a:t>via a simple M-Function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C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3DCF5-6527-0642-F17C-ED05EDA2A418}"/>
              </a:ext>
            </a:extLst>
          </p:cNvPr>
          <p:cNvSpPr txBox="1"/>
          <p:nvPr/>
        </p:nvSpPr>
        <p:spPr>
          <a:xfrm>
            <a:off x="849483" y="6308209"/>
            <a:ext cx="5859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Configure incremental refresh and real-time data for Power BI datasets - Power BI | Microsoft Docs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3043997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5791-8F08-1AA0-5A80-6875687E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 - 2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0AF7E-A754-A5C4-25C3-17CFF490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1495809"/>
            <a:ext cx="5708904" cy="3280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7B10-623C-330F-CBD6-B65117B9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13" y="2112159"/>
            <a:ext cx="4029104" cy="263368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D733A-7704-8680-3B10-0C3A6BAE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29" y="4831363"/>
            <a:ext cx="7211880" cy="181238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9DF5DC-B689-F246-8F7E-4414F714B2D6}"/>
              </a:ext>
            </a:extLst>
          </p:cNvPr>
          <p:cNvSpPr/>
          <p:nvPr/>
        </p:nvSpPr>
        <p:spPr>
          <a:xfrm>
            <a:off x="5082989" y="5750861"/>
            <a:ext cx="1505264" cy="3675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5E89C4-6CCA-E87D-651A-42E4872593CB}"/>
              </a:ext>
            </a:extLst>
          </p:cNvPr>
          <p:cNvSpPr/>
          <p:nvPr/>
        </p:nvSpPr>
        <p:spPr>
          <a:xfrm>
            <a:off x="6745941" y="5750860"/>
            <a:ext cx="1505264" cy="3675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0A47D7-DF2A-2730-6D60-C7F2E4935503}"/>
              </a:ext>
            </a:extLst>
          </p:cNvPr>
          <p:cNvCxnSpPr/>
          <p:nvPr/>
        </p:nvCxnSpPr>
        <p:spPr>
          <a:xfrm>
            <a:off x="5629835" y="2868706"/>
            <a:ext cx="286871" cy="3025588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6D89F1-E690-1C70-3E41-7C130BFD5204}"/>
              </a:ext>
            </a:extLst>
          </p:cNvPr>
          <p:cNvCxnSpPr>
            <a:cxnSpLocks/>
          </p:cNvCxnSpPr>
          <p:nvPr/>
        </p:nvCxnSpPr>
        <p:spPr>
          <a:xfrm flipH="1">
            <a:off x="6275296" y="2711824"/>
            <a:ext cx="627528" cy="3137647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CF0EDA-8C0B-CA08-2382-9E99069FE653}"/>
              </a:ext>
            </a:extLst>
          </p:cNvPr>
          <p:cNvCxnSpPr>
            <a:cxnSpLocks/>
          </p:cNvCxnSpPr>
          <p:nvPr/>
        </p:nvCxnSpPr>
        <p:spPr>
          <a:xfrm>
            <a:off x="7606553" y="2821372"/>
            <a:ext cx="268941" cy="307292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94111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5791-8F08-1AA0-5A80-6875687E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 - 3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72E7-B0B7-2FD0-C492-E2B8A739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024" y="1621309"/>
            <a:ext cx="4319619" cy="4957799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E4C46-4101-40EB-C199-304A9102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73" y="1647528"/>
            <a:ext cx="4986927" cy="279291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D9705-F3DC-CC28-802A-1839B977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79" y="3534155"/>
            <a:ext cx="3923909" cy="3044953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80D0F6-BA00-EB15-52E9-6DE368C70B16}"/>
              </a:ext>
            </a:extLst>
          </p:cNvPr>
          <p:cNvSpPr/>
          <p:nvPr/>
        </p:nvSpPr>
        <p:spPr>
          <a:xfrm>
            <a:off x="3276843" y="6360461"/>
            <a:ext cx="1326533" cy="25549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B9DAB-80B5-4243-9811-ECE8A0AB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200"/>
          <a:stretch/>
        </p:blipFill>
        <p:spPr>
          <a:xfrm>
            <a:off x="5576047" y="1817718"/>
            <a:ext cx="933643" cy="94230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00C1E1-E92F-635E-5C43-9DE5D007CBA7}"/>
              </a:ext>
            </a:extLst>
          </p:cNvPr>
          <p:cNvCxnSpPr>
            <a:cxnSpLocks/>
          </p:cNvCxnSpPr>
          <p:nvPr/>
        </p:nvCxnSpPr>
        <p:spPr>
          <a:xfrm>
            <a:off x="3922059" y="1851212"/>
            <a:ext cx="1653988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6445A4-EFA6-3F3D-682F-78B1152BC9E3}"/>
              </a:ext>
            </a:extLst>
          </p:cNvPr>
          <p:cNvCxnSpPr>
            <a:cxnSpLocks/>
          </p:cNvCxnSpPr>
          <p:nvPr/>
        </p:nvCxnSpPr>
        <p:spPr>
          <a:xfrm flipV="1">
            <a:off x="6257365" y="1851212"/>
            <a:ext cx="1281953" cy="55581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49807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190452F-E469-EAF0-C23B-C139EEF7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15" y="1425389"/>
            <a:ext cx="7123616" cy="535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0F924-38DB-E1DA-0EE5-9E028758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- A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7BE50-30F3-73AD-2B68-B62604A8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6" y="5797934"/>
            <a:ext cx="5144091" cy="87854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1DA26B98-9E10-1F7D-B844-A8610F18BF61}"/>
              </a:ext>
            </a:extLst>
          </p:cNvPr>
          <p:cNvSpPr/>
          <p:nvPr/>
        </p:nvSpPr>
        <p:spPr>
          <a:xfrm rot="5400000">
            <a:off x="2672274" y="3122763"/>
            <a:ext cx="206253" cy="5144091"/>
          </a:xfrm>
          <a:prstGeom prst="leftBrace">
            <a:avLst>
              <a:gd name="adj1" fmla="val 8333"/>
              <a:gd name="adj2" fmla="val 56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A91F41-542C-30EB-FB6D-EC9EE652A149}"/>
              </a:ext>
            </a:extLst>
          </p:cNvPr>
          <p:cNvSpPr/>
          <p:nvPr/>
        </p:nvSpPr>
        <p:spPr>
          <a:xfrm>
            <a:off x="203356" y="2951657"/>
            <a:ext cx="1577737" cy="13255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DE469A-B234-D202-82B8-B793A69106F9}"/>
              </a:ext>
            </a:extLst>
          </p:cNvPr>
          <p:cNvCxnSpPr>
            <a:cxnSpLocks/>
          </p:cNvCxnSpPr>
          <p:nvPr/>
        </p:nvCxnSpPr>
        <p:spPr>
          <a:xfrm>
            <a:off x="2420472" y="4858247"/>
            <a:ext cx="0" cy="66849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612076A-DFD2-CB4F-3A82-7F429A5D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66" y="3762394"/>
            <a:ext cx="2556665" cy="19749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94639-CF4D-A0D8-E8D5-36E92658253C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2333708"/>
            <a:ext cx="743447" cy="142868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99C1A46-0F43-3E44-A451-A50BD6AA7693}"/>
              </a:ext>
            </a:extLst>
          </p:cNvPr>
          <p:cNvSpPr/>
          <p:nvPr/>
        </p:nvSpPr>
        <p:spPr>
          <a:xfrm>
            <a:off x="3225566" y="5600645"/>
            <a:ext cx="750281" cy="1456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46D48-8BD2-52DC-C5E2-8545EE1CCE18}"/>
              </a:ext>
            </a:extLst>
          </p:cNvPr>
          <p:cNvSpPr txBox="1"/>
          <p:nvPr/>
        </p:nvSpPr>
        <p:spPr>
          <a:xfrm>
            <a:off x="204104" y="3318164"/>
            <a:ext cx="13564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“time” filter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</a:p>
          <a:p>
            <a:pPr algn="ct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Partition elimination</a:t>
            </a:r>
            <a:endParaRPr lang="en-CH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D002E5-DF3C-E704-4BB1-4A6C22CA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211" y="562054"/>
            <a:ext cx="4930588" cy="196646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21E13F-5993-AEE6-6BC3-DD6E3405384D}"/>
              </a:ext>
            </a:extLst>
          </p:cNvPr>
          <p:cNvCxnSpPr>
            <a:cxnSpLocks/>
          </p:cNvCxnSpPr>
          <p:nvPr/>
        </p:nvCxnSpPr>
        <p:spPr>
          <a:xfrm>
            <a:off x="4208929" y="2402544"/>
            <a:ext cx="4769224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266F34-E156-0D4E-7D3D-5F0D2FFC23D6}"/>
              </a:ext>
            </a:extLst>
          </p:cNvPr>
          <p:cNvSpPr/>
          <p:nvPr/>
        </p:nvSpPr>
        <p:spPr>
          <a:xfrm>
            <a:off x="3913094" y="2362204"/>
            <a:ext cx="295835" cy="80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A0A0681-D26C-5E9B-B232-02C81B5DC666}"/>
              </a:ext>
            </a:extLst>
          </p:cNvPr>
          <p:cNvSpPr/>
          <p:nvPr/>
        </p:nvSpPr>
        <p:spPr>
          <a:xfrm>
            <a:off x="3944470" y="2853078"/>
            <a:ext cx="336177" cy="1027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28D500-96F8-4D91-0DD5-3093A0DEF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467" y="3688416"/>
            <a:ext cx="3700025" cy="81220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F2B5E97-A99E-8755-0641-397FFAC3D61C}"/>
              </a:ext>
            </a:extLst>
          </p:cNvPr>
          <p:cNvSpPr/>
          <p:nvPr/>
        </p:nvSpPr>
        <p:spPr>
          <a:xfrm>
            <a:off x="7458638" y="6158928"/>
            <a:ext cx="654423" cy="3987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9B2723-BA14-89FA-03AF-E0C2D26ED3F1}"/>
              </a:ext>
            </a:extLst>
          </p:cNvPr>
          <p:cNvSpPr/>
          <p:nvPr/>
        </p:nvSpPr>
        <p:spPr>
          <a:xfrm>
            <a:off x="8216154" y="3571403"/>
            <a:ext cx="2667002" cy="35588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3561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2904DAA-EF6F-F59E-A611-22D40D2C2558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15A9C54-D58D-7D1D-4CC1-AB0331625DE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5D4A236-2A23-B470-919B-366FBF36EA1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30936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E3650FD-88A2-A8A2-6EE0-BBE79F69D664}"/>
              </a:ext>
            </a:extLst>
          </p:cNvPr>
          <p:cNvSpPr/>
          <p:nvPr/>
        </p:nvSpPr>
        <p:spPr>
          <a:xfrm>
            <a:off x="918904" y="1806278"/>
            <a:ext cx="7842218" cy="4274707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EA38-2498-A5C5-8A04-F89B551E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- B</a:t>
            </a:r>
            <a:endParaRPr lang="en-CH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EB2E43-6432-E0DD-00E1-83BC1E3D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13" y="3698475"/>
            <a:ext cx="2395548" cy="16212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9050-104C-C66A-EEE0-1B88CEB9883B}"/>
              </a:ext>
            </a:extLst>
          </p:cNvPr>
          <p:cNvSpPr txBox="1"/>
          <p:nvPr/>
        </p:nvSpPr>
        <p:spPr>
          <a:xfrm>
            <a:off x="1373849" y="3302471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[Core].[Measurement]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86222-D761-4B28-FD6D-3A30D645EC7D}"/>
              </a:ext>
            </a:extLst>
          </p:cNvPr>
          <p:cNvSpPr txBox="1"/>
          <p:nvPr/>
        </p:nvSpPr>
        <p:spPr>
          <a:xfrm>
            <a:off x="3873354" y="3302471"/>
            <a:ext cx="46715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[Mart].[</a:t>
            </a:r>
            <a:r>
              <a:rPr lang="en-CH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D3E6-BE0E-B972-9EDD-54A387F2AB4D}"/>
              </a:ext>
            </a:extLst>
          </p:cNvPr>
          <p:cNvSpPr txBox="1"/>
          <p:nvPr/>
        </p:nvSpPr>
        <p:spPr>
          <a:xfrm>
            <a:off x="1985572" y="2297894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7317C-F764-1527-BD14-275D062F3A9B}"/>
              </a:ext>
            </a:extLst>
          </p:cNvPr>
          <p:cNvSpPr txBox="1"/>
          <p:nvPr/>
        </p:nvSpPr>
        <p:spPr>
          <a:xfrm>
            <a:off x="4561356" y="22978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 Valued Function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3291F8-E39B-02A6-D790-67DD2C364845}"/>
              </a:ext>
            </a:extLst>
          </p:cNvPr>
          <p:cNvCxnSpPr>
            <a:cxnSpLocks/>
          </p:cNvCxnSpPr>
          <p:nvPr/>
        </p:nvCxnSpPr>
        <p:spPr>
          <a:xfrm>
            <a:off x="3729669" y="2337801"/>
            <a:ext cx="11006" cy="374318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10A0DB-1708-123C-1D1A-07C2A20C629E}"/>
              </a:ext>
            </a:extLst>
          </p:cNvPr>
          <p:cNvCxnSpPr>
            <a:cxnSpLocks/>
          </p:cNvCxnSpPr>
          <p:nvPr/>
        </p:nvCxnSpPr>
        <p:spPr>
          <a:xfrm flipH="1">
            <a:off x="2891846" y="3995433"/>
            <a:ext cx="1193675" cy="918904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C48C9B-41EB-A347-AE46-ED7A7FE98060}"/>
              </a:ext>
            </a:extLst>
          </p:cNvPr>
          <p:cNvCxnSpPr>
            <a:cxnSpLocks/>
          </p:cNvCxnSpPr>
          <p:nvPr/>
        </p:nvCxnSpPr>
        <p:spPr>
          <a:xfrm flipV="1">
            <a:off x="1850575" y="4117052"/>
            <a:ext cx="0" cy="79728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A3CFE-EEB0-EC90-5BEF-CA47DEF57016}"/>
              </a:ext>
            </a:extLst>
          </p:cNvPr>
          <p:cNvCxnSpPr>
            <a:cxnSpLocks/>
          </p:cNvCxnSpPr>
          <p:nvPr/>
        </p:nvCxnSpPr>
        <p:spPr>
          <a:xfrm flipH="1">
            <a:off x="1914384" y="3824264"/>
            <a:ext cx="2171137" cy="67566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27A7B5-9B17-080A-E453-341F9EDEBCDE}"/>
              </a:ext>
            </a:extLst>
          </p:cNvPr>
          <p:cNvGrpSpPr/>
          <p:nvPr/>
        </p:nvGrpSpPr>
        <p:grpSpPr>
          <a:xfrm>
            <a:off x="10208803" y="2451794"/>
            <a:ext cx="1370442" cy="2493362"/>
            <a:chOff x="5394153" y="3485502"/>
            <a:chExt cx="1830994" cy="2707480"/>
          </a:xfrm>
        </p:grpSpPr>
        <p:pic>
          <p:nvPicPr>
            <p:cNvPr id="38" name="Picture 4" descr="Data-Driven Decisions with Power BI | Coursera">
              <a:extLst>
                <a:ext uri="{FF2B5EF4-FFF2-40B4-BE49-F238E27FC236}">
                  <a16:creationId xmlns:a16="http://schemas.microsoft.com/office/drawing/2014/main" id="{806BCD11-0BDF-871D-F924-916D0C43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53" y="3485502"/>
              <a:ext cx="1655568" cy="165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Change Impact Analysis for Power BI">
              <a:extLst>
                <a:ext uri="{FF2B5EF4-FFF2-40B4-BE49-F238E27FC236}">
                  <a16:creationId xmlns:a16="http://schemas.microsoft.com/office/drawing/2014/main" id="{B1B02F45-AC83-F04A-BBCD-F8F473E92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353" y="4759188"/>
              <a:ext cx="1433794" cy="14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45DF986-57B7-FF07-03CD-87008C6FB8C7}"/>
              </a:ext>
            </a:extLst>
          </p:cNvPr>
          <p:cNvSpPr/>
          <p:nvPr/>
        </p:nvSpPr>
        <p:spPr>
          <a:xfrm>
            <a:off x="8355334" y="3162847"/>
            <a:ext cx="1971334" cy="12560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Server Function </a:t>
            </a:r>
            <a:b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b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PBI Dynamic M Parameter</a:t>
            </a:r>
            <a:endParaRPr lang="en-CH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9ECF8F-8014-4CFB-78A5-5408E3DF3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5" t="1205"/>
          <a:stretch/>
        </p:blipFill>
        <p:spPr>
          <a:xfrm>
            <a:off x="3859425" y="5025911"/>
            <a:ext cx="1008351" cy="1694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ED741E-0CBB-451F-8258-5CC7A673B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951" y="4889257"/>
            <a:ext cx="1052444" cy="1694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5E002B-88C6-6474-575A-BCB779FBC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586" y="4844146"/>
            <a:ext cx="1173574" cy="16924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5CB29-4C6A-96A6-1A7F-3E8E60F51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299" y="5025911"/>
            <a:ext cx="1163395" cy="15399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863F14-BC3C-74A2-73FE-99DF919F765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5698937" y="4071086"/>
            <a:ext cx="2408236" cy="818171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Left Brace 55">
            <a:extLst>
              <a:ext uri="{FF2B5EF4-FFF2-40B4-BE49-F238E27FC236}">
                <a16:creationId xmlns:a16="http://schemas.microsoft.com/office/drawing/2014/main" id="{63D3B720-41FA-D240-B0F7-FC9858AEE337}"/>
              </a:ext>
            </a:extLst>
          </p:cNvPr>
          <p:cNvSpPr/>
          <p:nvPr/>
        </p:nvSpPr>
        <p:spPr>
          <a:xfrm rot="5400000">
            <a:off x="5130168" y="3299590"/>
            <a:ext cx="397782" cy="2939269"/>
          </a:xfrm>
          <a:prstGeom prst="leftBrace">
            <a:avLst>
              <a:gd name="adj1" fmla="val 8333"/>
              <a:gd name="adj2" fmla="val 50306"/>
            </a:avLst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299512A-3165-663B-899A-736CD04C7A11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5044988" y="3869295"/>
            <a:ext cx="275077" cy="701039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70372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C159DFF-A219-AE9C-0480-D629159E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06" y="3485767"/>
            <a:ext cx="1223971" cy="52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9499A-59DB-317D-9EA3-390108CA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– B (2)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606C-ABB0-50E7-A1D4-CD47FCC3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123" y="1855420"/>
            <a:ext cx="7462892" cy="1209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B8F52-8E07-D6E8-DCC9-B438F54A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7" y="1905712"/>
            <a:ext cx="2726900" cy="15093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603298-991F-41D9-7383-FB3DA3BFB4BB}"/>
              </a:ext>
            </a:extLst>
          </p:cNvPr>
          <p:cNvCxnSpPr>
            <a:cxnSpLocks/>
          </p:cNvCxnSpPr>
          <p:nvPr/>
        </p:nvCxnSpPr>
        <p:spPr>
          <a:xfrm flipH="1" flipV="1">
            <a:off x="3035988" y="2490600"/>
            <a:ext cx="936922" cy="22972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09EE61-796B-7A61-A251-6CB14E4B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71" y="3485767"/>
            <a:ext cx="1919302" cy="5191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F85B56-5A69-89B0-32A0-AF90D675BA4E}"/>
              </a:ext>
            </a:extLst>
          </p:cNvPr>
          <p:cNvCxnSpPr>
            <a:cxnSpLocks/>
          </p:cNvCxnSpPr>
          <p:nvPr/>
        </p:nvCxnSpPr>
        <p:spPr>
          <a:xfrm flipV="1">
            <a:off x="8019853" y="2787892"/>
            <a:ext cx="912439" cy="792778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7010F3-AC45-A830-753A-472861154A6B}"/>
              </a:ext>
            </a:extLst>
          </p:cNvPr>
          <p:cNvCxnSpPr>
            <a:cxnSpLocks/>
          </p:cNvCxnSpPr>
          <p:nvPr/>
        </p:nvCxnSpPr>
        <p:spPr>
          <a:xfrm flipV="1">
            <a:off x="8672286" y="2787892"/>
            <a:ext cx="791529" cy="95743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5A0525-6686-EDFE-BB0E-F9608296553C}"/>
              </a:ext>
            </a:extLst>
          </p:cNvPr>
          <p:cNvCxnSpPr>
            <a:cxnSpLocks/>
          </p:cNvCxnSpPr>
          <p:nvPr/>
        </p:nvCxnSpPr>
        <p:spPr>
          <a:xfrm flipV="1">
            <a:off x="8849373" y="2787892"/>
            <a:ext cx="1335151" cy="113833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1AC59F7-63FD-DA03-97C3-55D344EE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541" y="1337760"/>
            <a:ext cx="608598" cy="8590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381303-98AC-6EAE-4DE5-6143A2036E89}"/>
              </a:ext>
            </a:extLst>
          </p:cNvPr>
          <p:cNvCxnSpPr>
            <a:cxnSpLocks/>
          </p:cNvCxnSpPr>
          <p:nvPr/>
        </p:nvCxnSpPr>
        <p:spPr>
          <a:xfrm>
            <a:off x="3434585" y="1675242"/>
            <a:ext cx="0" cy="450197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DBC98F-F4EA-E11B-317D-2D12179A78A9}"/>
              </a:ext>
            </a:extLst>
          </p:cNvPr>
          <p:cNvCxnSpPr>
            <a:cxnSpLocks/>
          </p:cNvCxnSpPr>
          <p:nvPr/>
        </p:nvCxnSpPr>
        <p:spPr>
          <a:xfrm>
            <a:off x="6229808" y="358067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32DA40-2FAE-D29D-9472-5B98C4FEB909}"/>
              </a:ext>
            </a:extLst>
          </p:cNvPr>
          <p:cNvCxnSpPr>
            <a:cxnSpLocks/>
          </p:cNvCxnSpPr>
          <p:nvPr/>
        </p:nvCxnSpPr>
        <p:spPr>
          <a:xfrm>
            <a:off x="6229808" y="374921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C122D1-37A4-63DA-234C-92AFF9976732}"/>
              </a:ext>
            </a:extLst>
          </p:cNvPr>
          <p:cNvCxnSpPr>
            <a:cxnSpLocks/>
          </p:cNvCxnSpPr>
          <p:nvPr/>
        </p:nvCxnSpPr>
        <p:spPr>
          <a:xfrm>
            <a:off x="6229808" y="391775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34E71C6-1B93-815A-3617-0A94AE83CEB3}"/>
              </a:ext>
            </a:extLst>
          </p:cNvPr>
          <p:cNvSpPr txBox="1"/>
          <p:nvPr/>
        </p:nvSpPr>
        <p:spPr>
          <a:xfrm>
            <a:off x="6846405" y="3229324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Parameter</a:t>
            </a:r>
            <a:endParaRPr lang="en-CH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EA4A16-5161-5352-EF63-2C91C521590B}"/>
              </a:ext>
            </a:extLst>
          </p:cNvPr>
          <p:cNvSpPr txBox="1"/>
          <p:nvPr/>
        </p:nvSpPr>
        <p:spPr>
          <a:xfrm>
            <a:off x="5021359" y="322932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Table</a:t>
            </a:r>
            <a:endParaRPr lang="en-CH" sz="1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20F6207-DCD4-906A-0378-1D1F7DE6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586" y="4501100"/>
            <a:ext cx="1833546" cy="178944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9320B5E-7803-CE8A-8F46-C4732E9F7FD9}"/>
              </a:ext>
            </a:extLst>
          </p:cNvPr>
          <p:cNvGrpSpPr/>
          <p:nvPr/>
        </p:nvGrpSpPr>
        <p:grpSpPr>
          <a:xfrm>
            <a:off x="6389943" y="4298764"/>
            <a:ext cx="1720298" cy="2194111"/>
            <a:chOff x="9507817" y="3787777"/>
            <a:chExt cx="1971689" cy="257861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B8B70BA-610F-35B0-6301-AE378AC22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2271"/>
            <a:stretch/>
          </p:blipFill>
          <p:spPr>
            <a:xfrm>
              <a:off x="9507817" y="3787777"/>
              <a:ext cx="1971689" cy="12096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CC234C-809D-D907-7513-318FCBE8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467"/>
            <a:stretch/>
          </p:blipFill>
          <p:spPr>
            <a:xfrm>
              <a:off x="9507817" y="4990783"/>
              <a:ext cx="1971689" cy="1375604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0AB9250-29BC-E2AF-CFCD-767CEE9594D3}"/>
              </a:ext>
            </a:extLst>
          </p:cNvPr>
          <p:cNvCxnSpPr>
            <a:cxnSpLocks/>
          </p:cNvCxnSpPr>
          <p:nvPr/>
        </p:nvCxnSpPr>
        <p:spPr>
          <a:xfrm flipH="1">
            <a:off x="4738664" y="3623869"/>
            <a:ext cx="356642" cy="182177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54D3D9-79ED-E4FA-EE64-2B641D388210}"/>
              </a:ext>
            </a:extLst>
          </p:cNvPr>
          <p:cNvCxnSpPr>
            <a:cxnSpLocks/>
          </p:cNvCxnSpPr>
          <p:nvPr/>
        </p:nvCxnSpPr>
        <p:spPr>
          <a:xfrm flipV="1">
            <a:off x="5729384" y="4417681"/>
            <a:ext cx="720965" cy="129140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56019A-1E7D-B2C8-F6CD-3B0468119F79}"/>
              </a:ext>
            </a:extLst>
          </p:cNvPr>
          <p:cNvCxnSpPr>
            <a:cxnSpLocks/>
          </p:cNvCxnSpPr>
          <p:nvPr/>
        </p:nvCxnSpPr>
        <p:spPr>
          <a:xfrm flipH="1" flipV="1">
            <a:off x="7366962" y="3675266"/>
            <a:ext cx="25084" cy="193240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7134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97" y="-3802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Direct Query Mode – B (3)</a:t>
            </a:r>
            <a:endParaRPr lang="en-C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877203" y="594869"/>
            <a:ext cx="10652188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                                         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@EndDateTime_UTC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Ts_DayStartDate_UTC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Ts_DayEndDate_UTC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StartDateTime_UTC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,LEFT(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Ts_Hour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Ts_Minute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Ts_Second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Ts_Millisecond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545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Azure Stream Analytics</a:t>
            </a:r>
            <a:endParaRPr lang="en-CH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>
                <a:hlinkClick r:id="rId2"/>
              </a:rPr>
              <a:t>Azure Stream Analytics | Microsoft Azure</a:t>
            </a:r>
            <a:endParaRPr lang="en-CH" sz="180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17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6534</Words>
  <Application>Microsoft Office PowerPoint</Application>
  <PresentationFormat>Widescreen</PresentationFormat>
  <Paragraphs>1192</Paragraphs>
  <Slides>71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4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 Solution/Smart Start using  - Azure IoTHub,  - Azure Stream Analytics - and Azure SQL</vt:lpstr>
      <vt:lpstr>Agenda</vt:lpstr>
      <vt:lpstr>Source of the Architecture (Axpo Hydro)</vt:lpstr>
      <vt:lpstr>Main goals/requirements and features</vt:lpstr>
      <vt:lpstr>Facts &amp; Figures</vt:lpstr>
      <vt:lpstr>Facts &amp; Figures</vt:lpstr>
      <vt:lpstr>Azure Stream Analytics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Query (Telemetry) Data Using Power BI</vt:lpstr>
      <vt:lpstr>Power BI Hybrid Mode</vt:lpstr>
      <vt:lpstr>Power BI Hybrid Mode - 2</vt:lpstr>
      <vt:lpstr>Power BI Hybrid Mode - 3</vt:lpstr>
      <vt:lpstr>Direct Query Mode - A</vt:lpstr>
      <vt:lpstr>Direct Query Mode - B</vt:lpstr>
      <vt:lpstr>Direct Query Mode – B (2)</vt:lpstr>
      <vt:lpstr>Direct Query Mode – B (3)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42</cp:revision>
  <dcterms:created xsi:type="dcterms:W3CDTF">2020-10-15T12:27:59Z</dcterms:created>
  <dcterms:modified xsi:type="dcterms:W3CDTF">2022-07-28T07:29:31Z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